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58" r:id="rId5"/>
    <p:sldId id="264" r:id="rId6"/>
    <p:sldId id="259" r:id="rId7"/>
    <p:sldId id="263" r:id="rId8"/>
    <p:sldId id="260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F39CC-8519-4F4C-A76C-6E0E88B6F57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F2BA8-3233-4E4A-8420-A1DCD098D1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E9949C-1C88-47C7-A2EC-89813505C3BF}" type="slidenum">
              <a:rPr lang="en-US"/>
              <a:pPr/>
              <a:t>3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004328" y="694171"/>
            <a:ext cx="4849346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4960" y="4342535"/>
            <a:ext cx="548387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E9949C-1C88-47C7-A2EC-89813505C3BF}" type="slidenum">
              <a:rPr lang="en-US"/>
              <a:pPr/>
              <a:t>4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004328" y="694171"/>
            <a:ext cx="4849346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4960" y="4342535"/>
            <a:ext cx="548387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E9949C-1C88-47C7-A2EC-89813505C3BF}" type="slidenum">
              <a:rPr lang="en-US"/>
              <a:pPr/>
              <a:t>5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004328" y="694171"/>
            <a:ext cx="4849346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4960" y="4342535"/>
            <a:ext cx="548387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E9949C-1C88-47C7-A2EC-89813505C3BF}" type="slidenum">
              <a:rPr lang="en-US"/>
              <a:pPr/>
              <a:t>6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004328" y="694171"/>
            <a:ext cx="4849346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4960" y="4342535"/>
            <a:ext cx="548387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968CB-C3B2-4A5E-A3E1-C78746B06113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710D6-FDAB-4183-9F9E-F9F2D6391F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Statistical Models for </a:t>
            </a:r>
            <a:r>
              <a:rPr lang="en-US" dirty="0" smtClean="0">
                <a:cs typeface="Arial" pitchFamily="34" charset="0"/>
              </a:rPr>
              <a:t>Networks and </a:t>
            </a:r>
            <a:r>
              <a:rPr lang="en-US" dirty="0" smtClean="0">
                <a:cs typeface="Arial" pitchFamily="34" charset="0"/>
              </a:rPr>
              <a:t>Text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Jimmy </a:t>
            </a:r>
            <a:r>
              <a:rPr lang="en-US" dirty="0" err="1" smtClean="0">
                <a:solidFill>
                  <a:schemeClr val="tx1"/>
                </a:solidFill>
                <a:cs typeface="Arial" pitchFamily="34" charset="0"/>
              </a:rPr>
              <a:t>Foulds</a:t>
            </a:r>
            <a:endParaRPr lang="en-US" dirty="0" smtClean="0">
              <a:solidFill>
                <a:schemeClr val="tx1"/>
              </a:solidFill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UCI Computer Science PhD Student</a:t>
            </a:r>
          </a:p>
          <a:p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Advisor: </a:t>
            </a:r>
            <a:r>
              <a:rPr lang="en-US" dirty="0" err="1" smtClean="0">
                <a:solidFill>
                  <a:schemeClr val="tx1"/>
                </a:solidFill>
                <a:cs typeface="Arial" pitchFamily="34" charset="0"/>
              </a:rPr>
              <a:t>Padhraic</a:t>
            </a: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 Smyth</a:t>
            </a:r>
            <a:endParaRPr lang="en-US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LFRM-LDA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 novel latent variable model for networks with </a:t>
            </a:r>
            <a:r>
              <a:rPr lang="en-US" sz="2200" dirty="0" smtClean="0">
                <a:solidFill>
                  <a:srgbClr val="FF0000"/>
                </a:solidFill>
              </a:rPr>
              <a:t>text on the edges</a:t>
            </a:r>
            <a:r>
              <a:rPr lang="en-US" sz="2200" dirty="0" smtClean="0"/>
              <a:t>, </a:t>
            </a:r>
            <a:r>
              <a:rPr lang="en-US" sz="2200" dirty="0" err="1" smtClean="0"/>
              <a:t>eg</a:t>
            </a:r>
            <a:r>
              <a:rPr lang="en-US" sz="2200" dirty="0" smtClean="0"/>
              <a:t> email data</a:t>
            </a:r>
          </a:p>
          <a:p>
            <a:r>
              <a:rPr lang="en-US" sz="2200" dirty="0" smtClean="0"/>
              <a:t>Associates </a:t>
            </a:r>
            <a:r>
              <a:rPr lang="en-US" sz="2200" dirty="0" smtClean="0">
                <a:solidFill>
                  <a:srgbClr val="FF0000"/>
                </a:solidFill>
              </a:rPr>
              <a:t>LFRM features </a:t>
            </a:r>
            <a:r>
              <a:rPr lang="en-US" sz="2200" dirty="0" smtClean="0"/>
              <a:t>with</a:t>
            </a:r>
            <a:r>
              <a:rPr lang="en-US" sz="2200" dirty="0" smtClean="0">
                <a:solidFill>
                  <a:srgbClr val="FF0000"/>
                </a:solidFill>
              </a:rPr>
              <a:t> LDA topics</a:t>
            </a:r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US" sz="2200" dirty="0" smtClean="0"/>
              <a:t>Generate the network via LFRM</a:t>
            </a:r>
          </a:p>
          <a:p>
            <a:r>
              <a:rPr lang="en-US" sz="2200" dirty="0" smtClean="0"/>
              <a:t>Generate the document on each edge via LDA</a:t>
            </a:r>
          </a:p>
          <a:p>
            <a:r>
              <a:rPr lang="en-US" sz="2200" dirty="0" smtClean="0"/>
              <a:t>The prior for the document on each edge’s distribution over topics is a function of the </a:t>
            </a:r>
            <a:r>
              <a:rPr lang="en-US" sz="2200" dirty="0" smtClean="0">
                <a:solidFill>
                  <a:srgbClr val="FF0000"/>
                </a:solidFill>
              </a:rPr>
              <a:t>sender and receiver’s latent features</a:t>
            </a: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Jimmy\AppData\Local\Microsoft\Windows\Temporary Internet Files\Content.IE5\Q3VCEUES\MC9004326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5181600"/>
            <a:ext cx="762000" cy="762000"/>
          </a:xfrm>
          <a:prstGeom prst="rect">
            <a:avLst/>
          </a:prstGeom>
          <a:noFill/>
        </p:spPr>
      </p:pic>
      <p:pic>
        <p:nvPicPr>
          <p:cNvPr id="5" name="Picture 3" descr="C:\Users\Jimmy\AppData\Local\Microsoft\Windows\Temporary Internet Files\Content.IE5\Q3VCEUES\MC9004326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867400"/>
            <a:ext cx="762000" cy="762000"/>
          </a:xfrm>
          <a:prstGeom prst="rect">
            <a:avLst/>
          </a:prstGeom>
          <a:noFill/>
        </p:spPr>
      </p:pic>
      <p:pic>
        <p:nvPicPr>
          <p:cNvPr id="6" name="Picture 3" descr="C:\Users\Jimmy\AppData\Local\Microsoft\Windows\Temporary Internet Files\Content.IE5\Q3VCEUES\MC9004326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419600"/>
            <a:ext cx="762000" cy="7620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2971800" y="5562600"/>
            <a:ext cx="22098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 flipV="1">
            <a:off x="2971800" y="4800600"/>
            <a:ext cx="1905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895600" y="4648200"/>
            <a:ext cx="1905000" cy="762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724400"/>
            <a:ext cx="533400" cy="533400"/>
          </a:xfrm>
          <a:prstGeom prst="rect">
            <a:avLst/>
          </a:prstGeom>
          <a:noFill/>
        </p:spPr>
      </p:pic>
      <p:pic>
        <p:nvPicPr>
          <p:cNvPr id="11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029200"/>
            <a:ext cx="533400" cy="533400"/>
          </a:xfrm>
          <a:prstGeom prst="rect">
            <a:avLst/>
          </a:prstGeom>
          <a:noFill/>
        </p:spPr>
      </p:pic>
      <p:pic>
        <p:nvPicPr>
          <p:cNvPr id="12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5715000"/>
            <a:ext cx="533400" cy="53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LFRM-LDA: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 model for networks with text associated with edges</a:t>
            </a:r>
          </a:p>
          <a:p>
            <a:r>
              <a:rPr lang="en-US" sz="2200" dirty="0" smtClean="0"/>
              <a:t>Associates LFRM latent features with LDA topics</a:t>
            </a:r>
          </a:p>
          <a:p>
            <a:r>
              <a:rPr lang="en-US" sz="2200" dirty="0" smtClean="0"/>
              <a:t>The model can be learned via standard blocked Gibbs sampling techniques</a:t>
            </a:r>
          </a:p>
          <a:p>
            <a:r>
              <a:rPr lang="en-US" sz="2200" dirty="0" smtClean="0"/>
              <a:t>Can answer queries such as “who is the likely recipient of this email, given the sender and its text”.</a:t>
            </a:r>
          </a:p>
          <a:p>
            <a:r>
              <a:rPr lang="en-US" sz="2200" dirty="0" smtClean="0"/>
              <a:t>LFRM features are associated with topics, which may be interpretable, allowing us to recover their semantics</a:t>
            </a:r>
          </a:p>
          <a:p>
            <a:r>
              <a:rPr lang="en-US" sz="2200" dirty="0" smtClean="0"/>
              <a:t>Future work is an experimental analysis of this model</a:t>
            </a:r>
            <a:endParaRPr lang="en-US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Networks often have text associated with them</a:t>
            </a:r>
          </a:p>
          <a:p>
            <a:pPr lvl="1"/>
            <a:r>
              <a:rPr lang="en-US" sz="2200" dirty="0" smtClean="0"/>
              <a:t>Citation networks</a:t>
            </a:r>
          </a:p>
          <a:p>
            <a:pPr lvl="1"/>
            <a:r>
              <a:rPr lang="en-US" sz="2200" dirty="0" smtClean="0"/>
              <a:t>Email</a:t>
            </a:r>
          </a:p>
          <a:p>
            <a:pPr lvl="1"/>
            <a:r>
              <a:rPr lang="en-US" sz="2200" dirty="0" smtClean="0"/>
              <a:t>Social media</a:t>
            </a:r>
          </a:p>
          <a:p>
            <a:r>
              <a:rPr lang="en-US" sz="2200" dirty="0" smtClean="0"/>
              <a:t>Can we leverage this text information for better prediction and sociological understanding?</a:t>
            </a:r>
            <a:endParaRPr lang="en-US" sz="2200" dirty="0"/>
          </a:p>
        </p:txBody>
      </p:sp>
      <p:pic>
        <p:nvPicPr>
          <p:cNvPr id="1026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943714"/>
            <a:ext cx="914286" cy="914286"/>
          </a:xfrm>
          <a:prstGeom prst="rect">
            <a:avLst/>
          </a:prstGeom>
          <a:noFill/>
        </p:spPr>
      </p:pic>
      <p:pic>
        <p:nvPicPr>
          <p:cNvPr id="5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953000"/>
            <a:ext cx="914286" cy="914286"/>
          </a:xfrm>
          <a:prstGeom prst="rect">
            <a:avLst/>
          </a:prstGeom>
          <a:noFill/>
        </p:spPr>
      </p:pic>
      <p:pic>
        <p:nvPicPr>
          <p:cNvPr id="6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038600"/>
            <a:ext cx="914286" cy="914286"/>
          </a:xfrm>
          <a:prstGeom prst="rect">
            <a:avLst/>
          </a:prstGeom>
          <a:noFill/>
        </p:spPr>
      </p:pic>
      <p:pic>
        <p:nvPicPr>
          <p:cNvPr id="7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5638800"/>
            <a:ext cx="914286" cy="914286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>
            <a:stCxn id="5" idx="3"/>
            <a:endCxn id="6" idx="1"/>
          </p:cNvCxnSpPr>
          <p:nvPr/>
        </p:nvCxnSpPr>
        <p:spPr>
          <a:xfrm flipV="1">
            <a:off x="1066686" y="4495743"/>
            <a:ext cx="1066914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7" idx="1"/>
          </p:cNvCxnSpPr>
          <p:nvPr/>
        </p:nvCxnSpPr>
        <p:spPr>
          <a:xfrm>
            <a:off x="1066686" y="5410143"/>
            <a:ext cx="1752714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26" idx="0"/>
            <a:endCxn id="6" idx="2"/>
          </p:cNvCxnSpPr>
          <p:nvPr/>
        </p:nvCxnSpPr>
        <p:spPr>
          <a:xfrm rot="5400000" flipH="1" flipV="1">
            <a:off x="1752429" y="5105400"/>
            <a:ext cx="990828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026" idx="1"/>
          </p:cNvCxnSpPr>
          <p:nvPr/>
        </p:nvCxnSpPr>
        <p:spPr>
          <a:xfrm rot="16200000" flipH="1">
            <a:off x="761886" y="5714942"/>
            <a:ext cx="533571" cy="8382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Jimmy\AppData\Local\Microsoft\Windows\Temporary Internet Files\Content.IE5\Q3VCEUES\MC90043262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648200"/>
            <a:ext cx="762000" cy="762000"/>
          </a:xfrm>
          <a:prstGeom prst="rect">
            <a:avLst/>
          </a:prstGeom>
          <a:noFill/>
        </p:spPr>
      </p:pic>
      <p:pic>
        <p:nvPicPr>
          <p:cNvPr id="33" name="Picture 3" descr="C:\Users\Jimmy\AppData\Local\Microsoft\Windows\Temporary Internet Files\Content.IE5\Q3VCEUES\MC90043262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867400"/>
            <a:ext cx="762000" cy="762000"/>
          </a:xfrm>
          <a:prstGeom prst="rect">
            <a:avLst/>
          </a:prstGeom>
          <a:noFill/>
        </p:spPr>
      </p:pic>
      <p:pic>
        <p:nvPicPr>
          <p:cNvPr id="34" name="Picture 3" descr="C:\Users\Jimmy\AppData\Local\Microsoft\Windows\Temporary Internet Files\Content.IE5\Q3VCEUES\MC90043262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3886200"/>
            <a:ext cx="762000" cy="762000"/>
          </a:xfrm>
          <a:prstGeom prst="rect">
            <a:avLst/>
          </a:prstGeom>
          <a:noFill/>
        </p:spPr>
      </p:pic>
      <p:cxnSp>
        <p:nvCxnSpPr>
          <p:cNvPr id="37" name="Straight Arrow Connector 36"/>
          <p:cNvCxnSpPr>
            <a:stCxn id="1027" idx="3"/>
            <a:endCxn id="33" idx="1"/>
          </p:cNvCxnSpPr>
          <p:nvPr/>
        </p:nvCxnSpPr>
        <p:spPr>
          <a:xfrm>
            <a:off x="5791200" y="5029200"/>
            <a:ext cx="22098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027" idx="3"/>
            <a:endCxn id="34" idx="1"/>
          </p:cNvCxnSpPr>
          <p:nvPr/>
        </p:nvCxnSpPr>
        <p:spPr>
          <a:xfrm flipV="1">
            <a:off x="5791200" y="4267200"/>
            <a:ext cx="1905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715000" y="4114800"/>
            <a:ext cx="1905000" cy="762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4191000"/>
            <a:ext cx="533400" cy="533400"/>
          </a:xfrm>
          <a:prstGeom prst="rect">
            <a:avLst/>
          </a:prstGeom>
          <a:noFill/>
        </p:spPr>
      </p:pic>
      <p:pic>
        <p:nvPicPr>
          <p:cNvPr id="44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495800"/>
            <a:ext cx="533400" cy="533400"/>
          </a:xfrm>
          <a:prstGeom prst="rect">
            <a:avLst/>
          </a:prstGeom>
          <a:noFill/>
        </p:spPr>
      </p:pic>
      <p:pic>
        <p:nvPicPr>
          <p:cNvPr id="45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486400"/>
            <a:ext cx="533400" cy="53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 tIns="35268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 smtClean="0"/>
              <a:t>Statistical Latent </a:t>
            </a:r>
            <a:r>
              <a:rPr lang="en-US" dirty="0" smtClean="0"/>
              <a:t>Variable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964366"/>
            <a:ext cx="8228160" cy="4788503"/>
          </a:xfrm>
          <a:ln/>
        </p:spPr>
        <p:txBody>
          <a:bodyPr/>
          <a:lstStyle/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/>
              <a:t>Find low-dimensional representations of the data</a:t>
            </a: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/>
              <a:t>Conditional independence assumptions improve tractability of inference</a:t>
            </a: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/>
              <a:t>Unifying view: probabilistic matrix factorization</a:t>
            </a: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39520" y="3705509"/>
            <a:ext cx="1658880" cy="530032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2900" b="1" dirty="0"/>
              <a:t>Y</a:t>
            </a:r>
            <a:r>
              <a:rPr lang="en-US" sz="2900" dirty="0"/>
              <a:t> ∼ f(</a:t>
            </a:r>
            <a:r>
              <a:rPr lang="el-GR" sz="2900" b="1" dirty="0"/>
              <a:t>Λ</a:t>
            </a:r>
            <a:r>
              <a:rPr lang="en-US" sz="2900" dirty="0"/>
              <a:t>)</a:t>
            </a:r>
            <a:endParaRPr lang="en-US" sz="2900" dirty="0"/>
          </a:p>
        </p:txBody>
      </p:sp>
      <p:grpSp>
        <p:nvGrpSpPr>
          <p:cNvPr id="2" name="Group 18"/>
          <p:cNvGrpSpPr/>
          <p:nvPr/>
        </p:nvGrpSpPr>
        <p:grpSpPr>
          <a:xfrm>
            <a:off x="770400" y="4258527"/>
            <a:ext cx="6981120" cy="1659054"/>
            <a:chOff x="925512" y="3932237"/>
            <a:chExt cx="7696200" cy="1828800"/>
          </a:xfrm>
        </p:grpSpPr>
        <p:sp>
          <p:nvSpPr>
            <p:cNvPr id="6" name="Rectangle 5"/>
            <p:cNvSpPr/>
            <p:nvPr/>
          </p:nvSpPr>
          <p:spPr bwMode="auto">
            <a:xfrm>
              <a:off x="1382712" y="4313237"/>
              <a:ext cx="2286000" cy="1447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147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1600" dirty="0">
                <a:latin typeface="Arial" charset="0"/>
                <a:ea typeface="MS Gothic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73712" y="4313237"/>
              <a:ext cx="838200" cy="1447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147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1600" dirty="0">
                <a:latin typeface="Arial" charset="0"/>
                <a:ea typeface="MS Gothic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640512" y="4313237"/>
              <a:ext cx="1444752" cy="8412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147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1600" dirty="0">
                <a:latin typeface="Arial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44712" y="4694238"/>
              <a:ext cx="685800" cy="661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300" b="1" dirty="0"/>
                <a:t>Λ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26112" y="4770437"/>
              <a:ext cx="685800" cy="661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300" b="1" dirty="0"/>
                <a:t>Z</a:t>
              </a:r>
              <a:endParaRPr lang="en-US" sz="33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21512" y="4465637"/>
              <a:ext cx="685800" cy="661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300" b="1" dirty="0"/>
                <a:t>W</a:t>
              </a:r>
              <a:endParaRPr lang="en-US" sz="33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30712" y="4694238"/>
              <a:ext cx="685800" cy="661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300" b="1" dirty="0"/>
                <a:t>=</a:t>
              </a:r>
              <a:endParaRPr lang="en-US" sz="33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25512" y="4846637"/>
              <a:ext cx="457200" cy="40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73312" y="3932237"/>
              <a:ext cx="457200" cy="40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16512" y="4846637"/>
              <a:ext cx="457200" cy="40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02312" y="3932237"/>
              <a:ext cx="457200" cy="40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K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164512" y="4541837"/>
              <a:ext cx="457200" cy="40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K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97712" y="3932237"/>
              <a:ext cx="457200" cy="40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 tIns="35268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 smtClean="0"/>
              <a:t>Latent Variable Models </a:t>
            </a:r>
            <a:r>
              <a:rPr lang="en-US" dirty="0" smtClean="0"/>
              <a:t>for Text</a:t>
            </a:r>
            <a:endParaRPr lang="en-US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964366"/>
            <a:ext cx="8228160" cy="4788503"/>
          </a:xfrm>
          <a:ln/>
        </p:spPr>
        <p:txBody>
          <a:bodyPr/>
          <a:lstStyle/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 smtClean="0"/>
              <a:t>Latent </a:t>
            </a:r>
            <a:r>
              <a:rPr lang="en-US" sz="2200" dirty="0" err="1" smtClean="0"/>
              <a:t>Dirichlet</a:t>
            </a:r>
            <a:r>
              <a:rPr lang="en-US" sz="2200" dirty="0" smtClean="0"/>
              <a:t> allocation (</a:t>
            </a:r>
            <a:r>
              <a:rPr lang="en-US" sz="2200" dirty="0" err="1" smtClean="0"/>
              <a:t>Blei</a:t>
            </a:r>
            <a:r>
              <a:rPr lang="en-US" sz="2200" dirty="0" smtClean="0"/>
              <a:t> et al. 2003) is a generative model for text</a:t>
            </a: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 smtClean="0"/>
              <a:t>Documents are associated with </a:t>
            </a:r>
            <a:r>
              <a:rPr lang="en-US" sz="2200" dirty="0" smtClean="0">
                <a:solidFill>
                  <a:srgbClr val="FF0000"/>
                </a:solidFill>
              </a:rPr>
              <a:t>distributions over topics </a:t>
            </a:r>
            <a:r>
              <a:rPr lang="el-GR" sz="2400" dirty="0" smtClean="0"/>
              <a:t>θ</a:t>
            </a:r>
            <a:r>
              <a:rPr lang="en-US" sz="2400" baseline="-25000" dirty="0" smtClean="0"/>
              <a:t>d</a:t>
            </a:r>
            <a:endParaRPr lang="en-US" sz="2200" dirty="0" smtClean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 smtClean="0"/>
              <a:t>Topics are </a:t>
            </a:r>
            <a:r>
              <a:rPr lang="en-US" sz="2200" dirty="0" smtClean="0">
                <a:solidFill>
                  <a:srgbClr val="FF0000"/>
                </a:solidFill>
              </a:rPr>
              <a:t>distributions over words </a:t>
            </a:r>
            <a:r>
              <a:rPr lang="el-GR" sz="2400" dirty="0" smtClean="0"/>
              <a:t>φ</a:t>
            </a:r>
            <a:r>
              <a:rPr lang="en-US" sz="2400" baseline="-25000" dirty="0" err="1" smtClean="0"/>
              <a:t>i</a:t>
            </a:r>
            <a:endParaRPr lang="en-US" sz="2200" baseline="-25000" dirty="0" smtClean="0">
              <a:solidFill>
                <a:srgbClr val="FF0000"/>
              </a:solidFill>
            </a:endParaRP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 smtClean="0"/>
              <a:t>Each word 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d,n</a:t>
            </a:r>
            <a:r>
              <a:rPr lang="en-US" sz="2400" baseline="-25000" dirty="0" smtClean="0"/>
              <a:t>  </a:t>
            </a:r>
            <a:r>
              <a:rPr lang="en-US" sz="2200" dirty="0" smtClean="0"/>
              <a:t>is associated with a </a:t>
            </a:r>
            <a:r>
              <a:rPr lang="en-US" sz="2200" dirty="0" smtClean="0">
                <a:solidFill>
                  <a:srgbClr val="FF0000"/>
                </a:solidFill>
              </a:rPr>
              <a:t>latent topic variable </a:t>
            </a:r>
            <a:r>
              <a:rPr lang="en-US" sz="2400" dirty="0" err="1" smtClean="0"/>
              <a:t>z</a:t>
            </a:r>
            <a:r>
              <a:rPr lang="en-US" sz="2400" baseline="-25000" dirty="0" err="1" smtClean="0"/>
              <a:t>d,n</a:t>
            </a:r>
            <a:endParaRPr lang="en-US" sz="2200" dirty="0" smtClean="0"/>
          </a:p>
          <a:p>
            <a:pPr marL="1646106" lvl="3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1000" b="1" dirty="0" smtClean="0"/>
          </a:p>
          <a:p>
            <a:pPr marL="1646106" lvl="3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1000" b="1" dirty="0" smtClean="0"/>
          </a:p>
          <a:p>
            <a:pPr marL="1188906" lvl="2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14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 smtClean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 smtClean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1181100" y="4648200"/>
            <a:ext cx="67818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 each document 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Draw topic proportions </a:t>
            </a:r>
            <a:r>
              <a:rPr lang="el-GR" dirty="0" smtClean="0"/>
              <a:t>θ</a:t>
            </a:r>
            <a:r>
              <a:rPr lang="en-US" baseline="-25000" dirty="0" smtClean="0"/>
              <a:t>d</a:t>
            </a:r>
            <a:r>
              <a:rPr lang="en-US" dirty="0" smtClean="0"/>
              <a:t>~ </a:t>
            </a:r>
            <a:r>
              <a:rPr lang="en-US" dirty="0" err="1" smtClean="0"/>
              <a:t>Dirichlet</a:t>
            </a:r>
            <a:r>
              <a:rPr lang="en-US" dirty="0" smtClean="0"/>
              <a:t>(</a:t>
            </a:r>
            <a:r>
              <a:rPr lang="el-GR" dirty="0" smtClean="0"/>
              <a:t>α</a:t>
            </a:r>
            <a:r>
              <a:rPr lang="en-US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each word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d,n</a:t>
            </a:r>
            <a:endParaRPr lang="en-US" baseline="-25000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Draw a topic assignment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d,n</a:t>
            </a:r>
            <a:r>
              <a:rPr lang="en-US" dirty="0" smtClean="0"/>
              <a:t> ~ Discrete(</a:t>
            </a:r>
            <a:r>
              <a:rPr lang="el-GR" dirty="0" smtClean="0"/>
              <a:t>θ</a:t>
            </a:r>
            <a:r>
              <a:rPr lang="en-US" baseline="-25000" dirty="0" smtClean="0"/>
              <a:t>d</a:t>
            </a:r>
            <a:r>
              <a:rPr lang="en-US" dirty="0" smtClean="0"/>
              <a:t>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Draw a word from the chosen topic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d,n</a:t>
            </a:r>
            <a:r>
              <a:rPr lang="en-US" dirty="0" smtClean="0"/>
              <a:t> ~ Discrete(</a:t>
            </a:r>
            <a:r>
              <a:rPr lang="el-GR" dirty="0" smtClean="0"/>
              <a:t>φ</a:t>
            </a:r>
            <a:r>
              <a:rPr lang="en-US" baseline="-25000" dirty="0" err="1" smtClean="0"/>
              <a:t>Zd,n</a:t>
            </a:r>
            <a:r>
              <a:rPr lang="en-US" dirty="0" smtClean="0"/>
              <a:t>)</a:t>
            </a:r>
            <a:endParaRPr lang="en-US" baseline="-2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 tIns="35268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 smtClean="0"/>
              <a:t>Latent Variable Models </a:t>
            </a:r>
            <a:r>
              <a:rPr lang="en-US" dirty="0" smtClean="0"/>
              <a:t>for Text</a:t>
            </a:r>
            <a:endParaRPr lang="en-US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964366"/>
            <a:ext cx="8228160" cy="4788503"/>
          </a:xfrm>
          <a:ln/>
        </p:spPr>
        <p:txBody>
          <a:bodyPr/>
          <a:lstStyle/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 smtClean="0"/>
              <a:t>Latent </a:t>
            </a:r>
            <a:r>
              <a:rPr lang="en-US" sz="2200" dirty="0" err="1" smtClean="0"/>
              <a:t>Dirichlet</a:t>
            </a:r>
            <a:r>
              <a:rPr lang="en-US" sz="2200" dirty="0" smtClean="0"/>
              <a:t> allocation (</a:t>
            </a:r>
            <a:r>
              <a:rPr lang="en-US" sz="2200" dirty="0" err="1" smtClean="0"/>
              <a:t>Blei</a:t>
            </a:r>
            <a:r>
              <a:rPr lang="en-US" sz="2200" dirty="0" smtClean="0"/>
              <a:t> et al. 2003) can be thought of as a latent variable model in a matrix factorization framework</a:t>
            </a: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 smtClean="0"/>
              <a:t>Documents are represented by latent distributions over topics </a:t>
            </a:r>
            <a:r>
              <a:rPr lang="el-GR" sz="2400" dirty="0" smtClean="0"/>
              <a:t>θ</a:t>
            </a:r>
            <a:r>
              <a:rPr lang="en-US" sz="2400" baseline="30000" dirty="0" smtClean="0"/>
              <a:t>d</a:t>
            </a:r>
            <a:endParaRPr lang="en-US" sz="2200" dirty="0" smtClean="0"/>
          </a:p>
          <a:p>
            <a:pPr marL="1646106" lvl="3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1000" b="1" dirty="0" smtClean="0"/>
          </a:p>
          <a:p>
            <a:pPr marL="1646106" lvl="3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1000" b="1" dirty="0" smtClean="0"/>
          </a:p>
          <a:p>
            <a:pPr marL="1188906" lvl="2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14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 smtClean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 smtClean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</p:txBody>
      </p:sp>
      <p:grpSp>
        <p:nvGrpSpPr>
          <p:cNvPr id="2" name="Group 18"/>
          <p:cNvGrpSpPr/>
          <p:nvPr/>
        </p:nvGrpSpPr>
        <p:grpSpPr>
          <a:xfrm>
            <a:off x="262680" y="3761601"/>
            <a:ext cx="7840435" cy="1650381"/>
            <a:chOff x="-558271" y="3941797"/>
            <a:chExt cx="8643535" cy="1819240"/>
          </a:xfrm>
        </p:grpSpPr>
        <p:sp>
          <p:nvSpPr>
            <p:cNvPr id="6" name="Rectangle 5"/>
            <p:cNvSpPr/>
            <p:nvPr/>
          </p:nvSpPr>
          <p:spPr bwMode="auto">
            <a:xfrm>
              <a:off x="748241" y="4313238"/>
              <a:ext cx="2286000" cy="144779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147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1600" dirty="0">
                <a:latin typeface="Arial" charset="0"/>
                <a:ea typeface="MS Gothic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73712" y="4313237"/>
              <a:ext cx="838200" cy="1447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147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1600" dirty="0">
                <a:latin typeface="Arial" charset="0"/>
                <a:ea typeface="MS Gothic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640512" y="4313238"/>
              <a:ext cx="1444752" cy="8412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147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1600" dirty="0">
                <a:latin typeface="Arial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10242" y="4694238"/>
              <a:ext cx="685800" cy="661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300" b="1" dirty="0"/>
                <a:t>Λ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04549" y="4697766"/>
              <a:ext cx="685800" cy="712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/>
                <a:t>θ</a:t>
              </a:r>
              <a:endParaRPr lang="en-US" sz="33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48632" y="4361780"/>
              <a:ext cx="685800" cy="644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/>
                <a:t>φ</a:t>
              </a:r>
              <a:endParaRPr lang="en-US" sz="33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88424" y="4694238"/>
              <a:ext cx="685800" cy="661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300" b="1" dirty="0"/>
                <a:t>=</a:t>
              </a:r>
              <a:endParaRPr lang="en-US" sz="33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558271" y="4865758"/>
              <a:ext cx="1558528" cy="40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Documents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89844" y="3941797"/>
              <a:ext cx="1008062" cy="40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Words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371600" y="5514201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 distributions over </a:t>
            </a:r>
            <a:r>
              <a:rPr lang="en-US" dirty="0" smtClean="0">
                <a:solidFill>
                  <a:srgbClr val="FF0000"/>
                </a:solidFill>
              </a:rPr>
              <a:t>words for each document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86400" y="5514201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 distributions over </a:t>
            </a:r>
            <a:r>
              <a:rPr lang="en-US" dirty="0" smtClean="0">
                <a:solidFill>
                  <a:srgbClr val="FF0000"/>
                </a:solidFill>
              </a:rPr>
              <a:t>topics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5514201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 distributions over </a:t>
            </a:r>
            <a:r>
              <a:rPr lang="en-US" dirty="0" smtClean="0">
                <a:solidFill>
                  <a:srgbClr val="FF0000"/>
                </a:solidFill>
              </a:rPr>
              <a:t>words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95800" y="4267200"/>
            <a:ext cx="1413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29600" y="4191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3657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Topics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 tIns="35268">
            <a:normAutofit fontScale="90000"/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 smtClean="0"/>
              <a:t>Latent Variable Models for Networks</a:t>
            </a:r>
            <a:endParaRPr lang="en-US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964366"/>
            <a:ext cx="8228160" cy="4788503"/>
          </a:xfrm>
          <a:ln/>
        </p:spPr>
        <p:txBody>
          <a:bodyPr/>
          <a:lstStyle/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/>
              <a:t>Find low-dimensional representations of the data</a:t>
            </a: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/>
              <a:t>Conditional independence assumptions improve tractability of inference</a:t>
            </a: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/>
              <a:t>Unifying view: probabilistic matrix factorization</a:t>
            </a:r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 smtClean="0"/>
          </a:p>
          <a:p>
            <a:pPr marL="388806" indent="-293764">
              <a:buClr>
                <a:srgbClr val="FF0000"/>
              </a:buClr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 err="1" smtClean="0"/>
              <a:t>Eg</a:t>
            </a:r>
            <a:r>
              <a:rPr lang="en-US" sz="2200" dirty="0" smtClean="0"/>
              <a:t> </a:t>
            </a:r>
            <a:r>
              <a:rPr lang="en-US" sz="2200" dirty="0"/>
              <a:t>MMSB (</a:t>
            </a:r>
            <a:r>
              <a:rPr lang="en-US" sz="2200" dirty="0" err="1"/>
              <a:t>Airoldi</a:t>
            </a:r>
            <a:r>
              <a:rPr lang="en-US" sz="2200" dirty="0"/>
              <a:t> et al. 2008), LFRM (Miller et al. 2009), RTM (Chang and </a:t>
            </a:r>
            <a:r>
              <a:rPr lang="en-US" sz="2200" dirty="0" err="1"/>
              <a:t>Blei</a:t>
            </a:r>
            <a:r>
              <a:rPr lang="en-US" sz="2200" dirty="0"/>
              <a:t> 2009), Latent Factor Model (Hoff et al. 2002)…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9520" y="3705509"/>
            <a:ext cx="1658880" cy="530032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2900" b="1" dirty="0"/>
              <a:t>Y</a:t>
            </a:r>
            <a:r>
              <a:rPr lang="en-US" sz="2900" dirty="0"/>
              <a:t> ∼ f(</a:t>
            </a:r>
            <a:r>
              <a:rPr lang="el-GR" sz="2900" b="1" dirty="0"/>
              <a:t>Λ</a:t>
            </a:r>
            <a:r>
              <a:rPr lang="en-US" sz="2900" dirty="0"/>
              <a:t>)</a:t>
            </a:r>
            <a:endParaRPr lang="en-US" sz="29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85120" y="4604163"/>
            <a:ext cx="1310515" cy="13134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pPr defTabSz="4147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1600" dirty="0">
              <a:latin typeface="Arial" charset="0"/>
              <a:ea typeface="MS Gothic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295520" y="4604163"/>
            <a:ext cx="760320" cy="13134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pPr defTabSz="4147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1600" dirty="0">
              <a:latin typeface="Arial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369120" y="4604163"/>
            <a:ext cx="1310515" cy="7631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pPr defTabSz="4147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1600" dirty="0">
              <a:latin typeface="Arial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9840" y="4949800"/>
            <a:ext cx="622080" cy="59158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l-GR" sz="3300" b="1" dirty="0"/>
              <a:t>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33760" y="5018927"/>
            <a:ext cx="622080" cy="59158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3300" b="1" dirty="0"/>
              <a:t>Z</a:t>
            </a:r>
            <a:endParaRPr lang="en-US" sz="33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714720" y="4742418"/>
            <a:ext cx="622080" cy="59158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3300" b="1" dirty="0"/>
              <a:t>Z</a:t>
            </a:r>
            <a:r>
              <a:rPr lang="en-US" sz="3300" b="1" baseline="30000" dirty="0"/>
              <a:t>T</a:t>
            </a:r>
            <a:endParaRPr lang="en-US" sz="3300" b="1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3051360" y="4949800"/>
            <a:ext cx="622080" cy="59158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3300" b="1" dirty="0"/>
              <a:t>=</a:t>
            </a:r>
            <a:endParaRPr lang="en-US" sz="33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70400" y="5088054"/>
            <a:ext cx="414720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99840" y="4258526"/>
            <a:ext cx="414720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0800" y="5088054"/>
            <a:ext cx="414720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02880" y="4258526"/>
            <a:ext cx="414720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1520" y="4811545"/>
            <a:ext cx="414720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3840" y="4258526"/>
            <a:ext cx="414720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332319" y="4604163"/>
            <a:ext cx="763085" cy="7631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pPr defTabSz="4147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1600" dirty="0">
              <a:latin typeface="Arial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70560" y="4742418"/>
            <a:ext cx="622080" cy="59158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3300" b="1" dirty="0"/>
              <a:t>W</a:t>
            </a:r>
            <a:endParaRPr lang="en-US" sz="33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55840" y="4811545"/>
            <a:ext cx="414720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70560" y="4258526"/>
            <a:ext cx="414720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Relational Topic Model</a:t>
            </a:r>
            <a:br>
              <a:rPr lang="en-US" dirty="0" smtClean="0"/>
            </a:br>
            <a:r>
              <a:rPr lang="en-US" dirty="0" smtClean="0"/>
              <a:t> (Chang and </a:t>
            </a:r>
            <a:r>
              <a:rPr lang="en-US" dirty="0" err="1" smtClean="0"/>
              <a:t>Blei</a:t>
            </a:r>
            <a:r>
              <a:rPr lang="en-US" dirty="0" smtClean="0"/>
              <a:t> 2009)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 latent variable model for networks of documents, </a:t>
            </a:r>
            <a:r>
              <a:rPr lang="en-US" sz="2200" dirty="0" err="1" smtClean="0"/>
              <a:t>eg</a:t>
            </a:r>
            <a:r>
              <a:rPr lang="en-US" sz="2200" dirty="0" smtClean="0"/>
              <a:t> citation networks</a:t>
            </a:r>
          </a:p>
          <a:p>
            <a:r>
              <a:rPr lang="en-US" sz="2200" dirty="0" smtClean="0"/>
              <a:t>Text is associated with the </a:t>
            </a:r>
            <a:r>
              <a:rPr lang="en-US" sz="2200" dirty="0" smtClean="0">
                <a:solidFill>
                  <a:srgbClr val="FF0000"/>
                </a:solidFill>
              </a:rPr>
              <a:t>nodes</a:t>
            </a:r>
          </a:p>
          <a:p>
            <a:r>
              <a:rPr lang="en-US" sz="2200" dirty="0" smtClean="0"/>
              <a:t>Documents are </a:t>
            </a:r>
            <a:r>
              <a:rPr lang="en-US" sz="2200" dirty="0" smtClean="0">
                <a:solidFill>
                  <a:srgbClr val="FF0000"/>
                </a:solidFill>
              </a:rPr>
              <a:t>generated via LDA</a:t>
            </a:r>
          </a:p>
          <a:p>
            <a:r>
              <a:rPr lang="en-US" sz="2200" dirty="0" smtClean="0"/>
              <a:t>The probability of a link between two documents is a function of their</a:t>
            </a:r>
            <a:r>
              <a:rPr lang="en-US" sz="2200" dirty="0" smtClean="0">
                <a:solidFill>
                  <a:srgbClr val="FF0000"/>
                </a:solidFill>
              </a:rPr>
              <a:t> latent topic assignments</a:t>
            </a:r>
            <a:endParaRPr lang="en-US" sz="2200" dirty="0"/>
          </a:p>
        </p:txBody>
      </p:sp>
      <p:pic>
        <p:nvPicPr>
          <p:cNvPr id="4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943714"/>
            <a:ext cx="914286" cy="914286"/>
          </a:xfrm>
          <a:prstGeom prst="rect">
            <a:avLst/>
          </a:prstGeom>
          <a:noFill/>
        </p:spPr>
      </p:pic>
      <p:pic>
        <p:nvPicPr>
          <p:cNvPr id="5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953000"/>
            <a:ext cx="914286" cy="914286"/>
          </a:xfrm>
          <a:prstGeom prst="rect">
            <a:avLst/>
          </a:prstGeom>
          <a:noFill/>
        </p:spPr>
      </p:pic>
      <p:pic>
        <p:nvPicPr>
          <p:cNvPr id="6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4038600"/>
            <a:ext cx="914286" cy="914286"/>
          </a:xfrm>
          <a:prstGeom prst="rect">
            <a:avLst/>
          </a:prstGeom>
          <a:noFill/>
        </p:spPr>
      </p:pic>
      <p:pic>
        <p:nvPicPr>
          <p:cNvPr id="7" name="Picture 2" descr="C:\Users\Jimmy\AppData\Local\Microsoft\Windows\Temporary Internet Files\Content.IE5\3HXYNEC5\MC9004325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5638800"/>
            <a:ext cx="914286" cy="914286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 flipV="1">
            <a:off x="3200286" y="4495743"/>
            <a:ext cx="1066914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3"/>
            <a:endCxn id="7" idx="1"/>
          </p:cNvCxnSpPr>
          <p:nvPr/>
        </p:nvCxnSpPr>
        <p:spPr>
          <a:xfrm>
            <a:off x="3200286" y="5410143"/>
            <a:ext cx="1752714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0"/>
            <a:endCxn id="6" idx="2"/>
          </p:cNvCxnSpPr>
          <p:nvPr/>
        </p:nvCxnSpPr>
        <p:spPr>
          <a:xfrm rot="5400000" flipH="1" flipV="1">
            <a:off x="3886029" y="5105400"/>
            <a:ext cx="990828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4" idx="1"/>
          </p:cNvCxnSpPr>
          <p:nvPr/>
        </p:nvCxnSpPr>
        <p:spPr>
          <a:xfrm rot="16200000" flipH="1">
            <a:off x="2895486" y="5714942"/>
            <a:ext cx="533571" cy="8382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9800" y="5029200"/>
            <a:ext cx="22028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Pr(</a:t>
            </a:r>
            <a:r>
              <a:rPr lang="en-US" sz="2200" b="1" dirty="0" err="1" smtClean="0"/>
              <a:t>Y</a:t>
            </a:r>
            <a:r>
              <a:rPr lang="en-US" sz="2200" baseline="-25000" dirty="0" err="1" smtClean="0"/>
              <a:t>ij</a:t>
            </a:r>
            <a:r>
              <a:rPr lang="en-US" sz="2200" dirty="0" smtClean="0"/>
              <a:t>=1) = </a:t>
            </a:r>
            <a:r>
              <a:rPr lang="el-GR" sz="2200" dirty="0" smtClean="0"/>
              <a:t>ψ</a:t>
            </a:r>
            <a:r>
              <a:rPr lang="en-US" sz="2200" dirty="0" smtClean="0"/>
              <a:t>(</a:t>
            </a:r>
            <a:r>
              <a:rPr lang="en-US" sz="2200" b="1" dirty="0" err="1" smtClean="0"/>
              <a:t>z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, </a:t>
            </a:r>
            <a:r>
              <a:rPr lang="en-US" sz="2200" b="1" dirty="0" err="1" smtClean="0"/>
              <a:t>z</a:t>
            </a:r>
            <a:r>
              <a:rPr lang="en-US" sz="2200" baseline="-25000" dirty="0" err="1" smtClean="0"/>
              <a:t>j</a:t>
            </a:r>
            <a:r>
              <a:rPr lang="en-US" sz="2200" dirty="0" smtClean="0"/>
              <a:t>)</a:t>
            </a:r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039" y="594782"/>
            <a:ext cx="8223840" cy="114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Nonparametric Latent Feature Relational Model (Miller et al. 2009)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051360" y="1631691"/>
            <a:ext cx="691200" cy="69127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3880800" y="3152490"/>
            <a:ext cx="691200" cy="69127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710240" y="1631691"/>
            <a:ext cx="691200" cy="69127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74880" y="2392091"/>
            <a:ext cx="941761" cy="914753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Cycling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Fishing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2560" y="3912890"/>
            <a:ext cx="941761" cy="637754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Waltz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Running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86720" y="2392090"/>
            <a:ext cx="723368" cy="637754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Tango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Salsa</a:t>
            </a:r>
          </a:p>
        </p:txBody>
      </p:sp>
      <p:cxnSp>
        <p:nvCxnSpPr>
          <p:cNvPr id="17" name="Straight Connector 16"/>
          <p:cNvCxnSpPr>
            <a:stCxn id="5" idx="0"/>
            <a:endCxn id="6" idx="3"/>
          </p:cNvCxnSpPr>
          <p:nvPr/>
        </p:nvCxnSpPr>
        <p:spPr bwMode="auto">
          <a:xfrm rot="5400000" flipH="1" flipV="1">
            <a:off x="4053551" y="2394578"/>
            <a:ext cx="930761" cy="585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4" idx="5"/>
            <a:endCxn id="5" idx="0"/>
          </p:cNvCxnSpPr>
          <p:nvPr/>
        </p:nvCxnSpPr>
        <p:spPr bwMode="auto">
          <a:xfrm rot="16200000" flipH="1">
            <a:off x="3468487" y="2394578"/>
            <a:ext cx="930761" cy="585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392480" y="4742417"/>
          <a:ext cx="7464961" cy="134106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66423"/>
                <a:gridCol w="1066423"/>
                <a:gridCol w="1066423"/>
                <a:gridCol w="1066423"/>
                <a:gridCol w="1066423"/>
                <a:gridCol w="1066423"/>
                <a:gridCol w="1066423"/>
              </a:tblGrid>
              <a:tr h="3318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Cycling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Fishing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Running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Tango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Salsa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Waltz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</a:tr>
              <a:tr h="3364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944" marR="82944" marT="41476" marB="41476"/>
                </a:tc>
              </a:tr>
              <a:tr h="3364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/>
                </a:tc>
              </a:tr>
              <a:tr h="3364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944" marR="82944" marT="41476" marB="41476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93920" y="5295436"/>
            <a:ext cx="898560" cy="530032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2900" b="1" dirty="0"/>
              <a:t>Z</a:t>
            </a:r>
            <a:r>
              <a:rPr lang="en-US" sz="2900" dirty="0"/>
              <a:t> =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039" y="594782"/>
            <a:ext cx="8223840" cy="114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Nonparametric Latent Feature Relational Model (Miller et al. 2009)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051360" y="1631691"/>
            <a:ext cx="691200" cy="69127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3880800" y="3152490"/>
            <a:ext cx="691200" cy="69127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710240" y="1631691"/>
            <a:ext cx="691200" cy="69127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5" tIns="41473" rIns="82945" bIns="4147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74880" y="2392091"/>
            <a:ext cx="941761" cy="914753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Cycling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Fishing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2560" y="3912890"/>
            <a:ext cx="941761" cy="637754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Waltz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6720" y="2392090"/>
            <a:ext cx="723368" cy="637754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Tango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Salsa</a:t>
            </a:r>
          </a:p>
        </p:txBody>
      </p:sp>
      <p:cxnSp>
        <p:nvCxnSpPr>
          <p:cNvPr id="17" name="Straight Connector 16"/>
          <p:cNvCxnSpPr>
            <a:stCxn id="5" idx="0"/>
            <a:endCxn id="6" idx="3"/>
          </p:cNvCxnSpPr>
          <p:nvPr/>
        </p:nvCxnSpPr>
        <p:spPr bwMode="auto">
          <a:xfrm rot="5400000" flipH="1" flipV="1">
            <a:off x="4053551" y="2394578"/>
            <a:ext cx="930761" cy="585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4" idx="5"/>
            <a:endCxn id="5" idx="0"/>
          </p:cNvCxnSpPr>
          <p:nvPr/>
        </p:nvCxnSpPr>
        <p:spPr bwMode="auto">
          <a:xfrm rot="16200000" flipH="1">
            <a:off x="3468487" y="2394578"/>
            <a:ext cx="930761" cy="585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55680" y="5226308"/>
            <a:ext cx="2615296" cy="42231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2200" b="1" dirty="0"/>
              <a:t>Pr(</a:t>
            </a:r>
            <a:r>
              <a:rPr lang="en-US" sz="2200" b="1" dirty="0" err="1"/>
              <a:t>Y</a:t>
            </a:r>
            <a:r>
              <a:rPr lang="en-US" sz="2200" b="1" baseline="-25000" dirty="0" err="1"/>
              <a:t>bc</a:t>
            </a:r>
            <a:r>
              <a:rPr lang="en-US" sz="2200" b="1" dirty="0"/>
              <a:t>=1) = </a:t>
            </a:r>
            <a:r>
              <a:rPr lang="en-US" sz="2200" b="1" dirty="0">
                <a:latin typeface="Symbol" charset="2"/>
              </a:rPr>
              <a:t></a:t>
            </a:r>
            <a:r>
              <a:rPr lang="en-US" sz="2200" b="1" dirty="0"/>
              <a:t>(</a:t>
            </a:r>
            <a:r>
              <a:rPr lang="en-US" sz="2200" b="1" dirty="0" err="1"/>
              <a:t>Z</a:t>
            </a:r>
            <a:r>
              <a:rPr lang="en-US" sz="2200" baseline="-25000" dirty="0" err="1"/>
              <a:t>b</a:t>
            </a:r>
            <a:r>
              <a:rPr lang="en-US" sz="2200" b="1" dirty="0" err="1"/>
              <a:t>WZ</a:t>
            </a:r>
            <a:r>
              <a:rPr lang="en-US" sz="2200" baseline="-25000" dirty="0" err="1"/>
              <a:t>c</a:t>
            </a:r>
            <a:r>
              <a:rPr lang="en-US" sz="2200" b="1" baseline="30000" dirty="0" err="1"/>
              <a:t>T</a:t>
            </a:r>
            <a:r>
              <a:rPr lang="en-US" sz="2200" dirty="0"/>
              <a:t>)</a:t>
            </a:r>
          </a:p>
        </p:txBody>
      </p:sp>
      <p:grpSp>
        <p:nvGrpSpPr>
          <p:cNvPr id="8" name="Group 34"/>
          <p:cNvGrpSpPr/>
          <p:nvPr/>
        </p:nvGrpSpPr>
        <p:grpSpPr>
          <a:xfrm>
            <a:off x="6448319" y="3843764"/>
            <a:ext cx="2728257" cy="2256552"/>
            <a:chOff x="5954712" y="3170237"/>
            <a:chExt cx="3016556" cy="2004474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6107112" y="4618037"/>
              <a:ext cx="243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Freeform 28"/>
            <p:cNvSpPr/>
            <p:nvPr/>
          </p:nvSpPr>
          <p:spPr bwMode="auto">
            <a:xfrm>
              <a:off x="6134793" y="3574473"/>
              <a:ext cx="2344189" cy="1014152"/>
            </a:xfrm>
            <a:custGeom>
              <a:avLst/>
              <a:gdLst>
                <a:gd name="connsiteX0" fmla="*/ 0 w 2344189"/>
                <a:gd name="connsiteY0" fmla="*/ 1014152 h 1014152"/>
                <a:gd name="connsiteX1" fmla="*/ 897774 w 2344189"/>
                <a:gd name="connsiteY1" fmla="*/ 864523 h 1014152"/>
                <a:gd name="connsiteX2" fmla="*/ 1180407 w 2344189"/>
                <a:gd name="connsiteY2" fmla="*/ 415636 h 1014152"/>
                <a:gd name="connsiteX3" fmla="*/ 1496291 w 2344189"/>
                <a:gd name="connsiteY3" fmla="*/ 99752 h 1014152"/>
                <a:gd name="connsiteX4" fmla="*/ 2344189 w 2344189"/>
                <a:gd name="connsiteY4" fmla="*/ 0 h 1014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4189" h="1014152">
                  <a:moveTo>
                    <a:pt x="0" y="1014152"/>
                  </a:moveTo>
                  <a:cubicBezTo>
                    <a:pt x="350520" y="989214"/>
                    <a:pt x="701040" y="964276"/>
                    <a:pt x="897774" y="864523"/>
                  </a:cubicBezTo>
                  <a:cubicBezTo>
                    <a:pt x="1094508" y="764770"/>
                    <a:pt x="1080654" y="543098"/>
                    <a:pt x="1180407" y="415636"/>
                  </a:cubicBezTo>
                  <a:cubicBezTo>
                    <a:pt x="1280160" y="288174"/>
                    <a:pt x="1302327" y="169025"/>
                    <a:pt x="1496291" y="99752"/>
                  </a:cubicBezTo>
                  <a:cubicBezTo>
                    <a:pt x="1690255" y="30479"/>
                    <a:pt x="2017222" y="15239"/>
                    <a:pt x="2344189" y="0"/>
                  </a:cubicBezTo>
                </a:path>
              </a:pathLst>
            </a:custGeom>
            <a:solidFill>
              <a:schemeClr val="bg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147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1600" dirty="0">
                <a:solidFill>
                  <a:schemeClr val="bg1"/>
                </a:solidFill>
                <a:latin typeface="Arial" charset="0"/>
                <a:ea typeface="MS Gothic" charset="-128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rot="5400000" flipH="1" flipV="1">
              <a:off x="6792912" y="4084637"/>
              <a:ext cx="10668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7173913" y="4770437"/>
              <a:ext cx="333566" cy="3280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73913" y="3170237"/>
              <a:ext cx="333566" cy="3280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954712" y="4770437"/>
              <a:ext cx="523210" cy="3280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-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chemeClr val="tx1"/>
                  </a:solidFill>
                  <a:latin typeface="Symbol" pitchFamily="18" charset="2"/>
                </a:rPr>
                <a:t>µ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393112" y="4846637"/>
              <a:ext cx="578156" cy="3280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r>
                <a:rPr lang="en-US" dirty="0" smtClean="0">
                  <a:solidFill>
                    <a:schemeClr val="tx1"/>
                  </a:solidFill>
                  <a:latin typeface="Symbol" pitchFamily="18" charset="2"/>
                </a:rPr>
                <a:t> µ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86560" y="4604163"/>
            <a:ext cx="7050240" cy="42231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2200" b="1" dirty="0"/>
              <a:t>Y</a:t>
            </a:r>
            <a:r>
              <a:rPr lang="en-US" sz="2200" dirty="0"/>
              <a:t> ∼ Entry-wise Bernoulli(</a:t>
            </a:r>
            <a:r>
              <a:rPr lang="en-US" sz="2200" b="1" dirty="0">
                <a:latin typeface="Symbol" charset="2"/>
              </a:rPr>
              <a:t></a:t>
            </a:r>
            <a:r>
              <a:rPr lang="en-US" sz="2200" dirty="0"/>
              <a:t>(</a:t>
            </a:r>
            <a:r>
              <a:rPr lang="en-US" sz="2200" b="1" dirty="0"/>
              <a:t>ZWZ</a:t>
            </a:r>
            <a:r>
              <a:rPr lang="en-US" sz="2200" baseline="30000" dirty="0"/>
              <a:t>T</a:t>
            </a:r>
            <a:r>
              <a:rPr lang="en-US" sz="2200" dirty="0"/>
              <a:t>))</a:t>
            </a:r>
            <a:endParaRPr lang="en-US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373275" y="5710200"/>
            <a:ext cx="5166058" cy="42231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2200" b="1" dirty="0"/>
              <a:t>                = </a:t>
            </a:r>
            <a:r>
              <a:rPr lang="en-US" sz="2200" b="1" dirty="0">
                <a:latin typeface="Symbol" charset="2"/>
              </a:rPr>
              <a:t></a:t>
            </a:r>
            <a:r>
              <a:rPr lang="en-US" sz="2200" b="1" dirty="0"/>
              <a:t>(</a:t>
            </a:r>
            <a:r>
              <a:rPr lang="en-US" sz="2200" b="1" dirty="0" err="1"/>
              <a:t>W</a:t>
            </a:r>
            <a:r>
              <a:rPr lang="en-US" sz="2200" b="1" baseline="-25000" dirty="0" err="1"/>
              <a:t>Tango</a:t>
            </a:r>
            <a:r>
              <a:rPr lang="en-US" sz="2200" b="1" baseline="-25000" dirty="0"/>
              <a:t>, Waltz</a:t>
            </a:r>
            <a:r>
              <a:rPr lang="en-US" sz="2200" b="1" dirty="0"/>
              <a:t> + </a:t>
            </a:r>
            <a:r>
              <a:rPr lang="en-US" sz="2200" b="1" dirty="0" err="1"/>
              <a:t>W</a:t>
            </a:r>
            <a:r>
              <a:rPr lang="en-US" sz="2200" b="1" baseline="-25000" dirty="0" err="1"/>
              <a:t>Tango</a:t>
            </a:r>
            <a:r>
              <a:rPr lang="en-US" sz="2200" b="1" baseline="-25000" dirty="0"/>
              <a:t>, Running </a:t>
            </a:r>
            <a:r>
              <a:rPr lang="en-US" sz="2200" b="1" dirty="0"/>
              <a:t>+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594</Words>
  <Application>Microsoft Office PowerPoint</Application>
  <PresentationFormat>On-screen Show (4:3)</PresentationFormat>
  <Paragraphs>162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Statistical Models for Networks and Text</vt:lpstr>
      <vt:lpstr>Motivation</vt:lpstr>
      <vt:lpstr>Statistical Latent Variable Models</vt:lpstr>
      <vt:lpstr>Latent Variable Models for Text</vt:lpstr>
      <vt:lpstr>Latent Variable Models for Text</vt:lpstr>
      <vt:lpstr>Latent Variable Models for Networks</vt:lpstr>
      <vt:lpstr>Relational Topic Model  (Chang and Blei 2009)</vt:lpstr>
      <vt:lpstr>The Nonparametric Latent Feature Relational Model (Miller et al. 2009) </vt:lpstr>
      <vt:lpstr>The Nonparametric Latent Feature Relational Model (Miller et al. 2009) </vt:lpstr>
      <vt:lpstr>LFRM-LDA</vt:lpstr>
      <vt:lpstr>LFRM-LDA: Discussion</vt:lpstr>
      <vt:lpstr>Thanks!</vt:lpstr>
    </vt:vector>
  </TitlesOfParts>
  <Company>Bren School of Information and Computer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Models for Networks and Text</dc:title>
  <dc:creator>Jimmy</dc:creator>
  <cp:lastModifiedBy>Jimmy</cp:lastModifiedBy>
  <cp:revision>11</cp:revision>
  <dcterms:created xsi:type="dcterms:W3CDTF">2011-06-02T18:02:18Z</dcterms:created>
  <dcterms:modified xsi:type="dcterms:W3CDTF">2011-06-03T17:48:44Z</dcterms:modified>
</cp:coreProperties>
</file>